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4DA14-46C5-48B8-91AD-65B2354DE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4F7D47-4C10-496F-BA54-591E12DA7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2DAAAE-0072-4063-A331-1A5EE8DE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9D01F2-733A-4924-9A51-04757559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29471D-BCE0-4B1B-AAD7-07E19A92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24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68541-F39B-4DDD-A5A2-03E625D5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F54B49-2541-4194-869F-585D5F907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E2D7DF-FFFA-40F5-9368-F853F67E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85823A-2AF4-40FD-B70A-1DE9B3372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B72435-E079-4E4F-83B0-26EA7308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05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051F8E7-761F-496A-8E6C-52EB9D544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62972-D828-4D66-A45B-E3AC8F38C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7AF332-F9AC-47B1-8A30-626F3FC4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F5EE26-F1A3-44A2-BD24-C6C2045C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F05DBD-544B-4806-B3FC-8CD6B032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92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5156C-4F90-4706-A69C-A4617349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C89D9B-BB30-4F52-95D8-54319C6B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0193DB-955A-4097-B9C7-34008AAB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CC784D-1DEA-4E1F-936D-2438AAF7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4E1F56-1601-42A6-ABA1-4F48181E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97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36B4E-D546-4B5B-8BE9-CE699B0C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98481B-2CED-4BBD-8A0E-69E44603F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2854B7-77EB-40FE-81AF-0F744778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1D90C0-476E-4981-B66F-EAAE4C92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4222F8-DDFA-4904-921E-F938D6CD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600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C4B8DE-3C53-4F5D-88ED-D1CF2B09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7BB156-E461-41BD-A3C1-43EDEACF8B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EF0B67-72C8-4C0F-B4BC-78EC22A33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C325FD-4B48-4C6E-A434-8974C6AB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993D13-5072-4FCA-9BCB-65EC16A0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C114FC-9B46-4EB3-B7A4-D486E28D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950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0C589-0D5E-48E0-9430-09A00E685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B05E18-B29B-451B-8318-5A8E28A86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A92CD2-0DC3-45B1-A2C2-B47D504AA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713F47-BDDC-43FF-91CE-64EC05A36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3AAA248-8E53-4B2D-9BB5-5D88CB21F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7F10531-90B5-452F-A3CF-00F90CF88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32D9834-733E-40C2-A74B-F8CDA080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C552AA-D242-4C75-89CE-75D9EB3C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669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64C69-D279-40A6-B4B4-F905F59C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EC815A-9DE5-446B-B429-5FF2D84B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9CC7D5-B221-404C-A5D5-029ADA0D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C095CD-CE9B-45E9-9FD4-565720700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199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71E324D-B778-47B1-A538-297AF624D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0798CA-B6B9-4017-AEB4-AEE75AD1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7518D0-C431-455A-B9FA-47F53F28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2886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1235A-4B85-457E-86E6-7CA738E03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B97704-6B1B-4C2B-959D-5904995B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F6483A-2B50-464D-BB5E-8391FF7A3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108A4F-66DF-4912-887D-B82A605E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F5DB1C-E121-4E09-BAEA-4C167C57D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5C6AE2-70B2-4BD2-B5FA-BE60A3404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6300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AF8B2-CFF2-4A6F-9F5F-031AF80A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38D2684-A624-4D35-90DB-4919677A2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4F2A66-D5FC-4D3B-A891-781161964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6AE769-C606-4887-B539-B24D7330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9C4D29-9E6E-411D-8904-ABCFA2F2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CB7D5C-DD41-40D0-B1CB-83E19054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186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2A101F7-0069-4C84-893E-8AF3DA4E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0F0243-D1C6-4E15-B35A-D6B9B6C41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F1D84E-1C4C-4F18-9A91-4CAAE3193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EAA41-02F0-429D-AB9C-7C07A6D39C28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08D11D-25BA-480E-B2CA-B4E12C2F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E28606-C5B4-4200-AA1A-6D4D2CD91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CA1B9-72E2-49A6-A1B4-4C435FCDF3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8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jpe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C3526-3100-467E-BEA6-4DD4F48D8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5830" y="1742196"/>
            <a:ext cx="9144000" cy="2387600"/>
          </a:xfrm>
        </p:spPr>
        <p:txBody>
          <a:bodyPr>
            <a:normAutofit/>
          </a:bodyPr>
          <a:lstStyle/>
          <a:p>
            <a:r>
              <a:rPr lang="es-CO" sz="4800" dirty="0"/>
              <a:t>Proyecto bola-balanza</a:t>
            </a:r>
            <a:br>
              <a:rPr lang="es-CO" sz="4800" dirty="0"/>
            </a:br>
            <a:r>
              <a:rPr lang="es-CO" sz="4800" dirty="0"/>
              <a:t>Taller de control-IELE3330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621749-04BD-4AE4-A22F-848CB18E3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9296"/>
            <a:ext cx="9144000" cy="1655762"/>
          </a:xfrm>
        </p:spPr>
        <p:txBody>
          <a:bodyPr/>
          <a:lstStyle/>
          <a:p>
            <a:r>
              <a:rPr lang="es-CO" dirty="0"/>
              <a:t>Santiago Montaño Diaz 201816769</a:t>
            </a:r>
          </a:p>
          <a:p>
            <a:r>
              <a:rPr lang="es-CO" dirty="0"/>
              <a:t>8 de Junio de 2021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08D1C95-2824-4B2F-848C-217107D4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43" y="832730"/>
            <a:ext cx="49625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0B2D01-9F06-44BB-9551-521882FA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Resultado gestión de proyectos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7DA5371-6238-4EF0-9A50-5EDA180899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245217"/>
              </p:ext>
            </p:extLst>
          </p:nvPr>
        </p:nvGraphicFramePr>
        <p:xfrm>
          <a:off x="838200" y="2429064"/>
          <a:ext cx="10515609" cy="2933325"/>
        </p:xfrm>
        <a:graphic>
          <a:graphicData uri="http://schemas.openxmlformats.org/drawingml/2006/table">
            <a:tbl>
              <a:tblPr/>
              <a:tblGrid>
                <a:gridCol w="2082882">
                  <a:extLst>
                    <a:ext uri="{9D8B030D-6E8A-4147-A177-3AD203B41FA5}">
                      <a16:colId xmlns:a16="http://schemas.microsoft.com/office/drawing/2014/main" val="3536632906"/>
                    </a:ext>
                  </a:extLst>
                </a:gridCol>
                <a:gridCol w="1289597">
                  <a:extLst>
                    <a:ext uri="{9D8B030D-6E8A-4147-A177-3AD203B41FA5}">
                      <a16:colId xmlns:a16="http://schemas.microsoft.com/office/drawing/2014/main" val="1128086230"/>
                    </a:ext>
                  </a:extLst>
                </a:gridCol>
                <a:gridCol w="1289597">
                  <a:extLst>
                    <a:ext uri="{9D8B030D-6E8A-4147-A177-3AD203B41FA5}">
                      <a16:colId xmlns:a16="http://schemas.microsoft.com/office/drawing/2014/main" val="1122947547"/>
                    </a:ext>
                  </a:extLst>
                </a:gridCol>
                <a:gridCol w="315788">
                  <a:extLst>
                    <a:ext uri="{9D8B030D-6E8A-4147-A177-3AD203B41FA5}">
                      <a16:colId xmlns:a16="http://schemas.microsoft.com/office/drawing/2014/main" val="818152287"/>
                    </a:ext>
                  </a:extLst>
                </a:gridCol>
                <a:gridCol w="315788">
                  <a:extLst>
                    <a:ext uri="{9D8B030D-6E8A-4147-A177-3AD203B41FA5}">
                      <a16:colId xmlns:a16="http://schemas.microsoft.com/office/drawing/2014/main" val="2182396498"/>
                    </a:ext>
                  </a:extLst>
                </a:gridCol>
                <a:gridCol w="315788">
                  <a:extLst>
                    <a:ext uri="{9D8B030D-6E8A-4147-A177-3AD203B41FA5}">
                      <a16:colId xmlns:a16="http://schemas.microsoft.com/office/drawing/2014/main" val="3950154752"/>
                    </a:ext>
                  </a:extLst>
                </a:gridCol>
                <a:gridCol w="315788">
                  <a:extLst>
                    <a:ext uri="{9D8B030D-6E8A-4147-A177-3AD203B41FA5}">
                      <a16:colId xmlns:a16="http://schemas.microsoft.com/office/drawing/2014/main" val="2944256484"/>
                    </a:ext>
                  </a:extLst>
                </a:gridCol>
                <a:gridCol w="315788">
                  <a:extLst>
                    <a:ext uri="{9D8B030D-6E8A-4147-A177-3AD203B41FA5}">
                      <a16:colId xmlns:a16="http://schemas.microsoft.com/office/drawing/2014/main" val="1536284044"/>
                    </a:ext>
                  </a:extLst>
                </a:gridCol>
                <a:gridCol w="315790">
                  <a:extLst>
                    <a:ext uri="{9D8B030D-6E8A-4147-A177-3AD203B41FA5}">
                      <a16:colId xmlns:a16="http://schemas.microsoft.com/office/drawing/2014/main" val="759101931"/>
                    </a:ext>
                  </a:extLst>
                </a:gridCol>
                <a:gridCol w="315790">
                  <a:extLst>
                    <a:ext uri="{9D8B030D-6E8A-4147-A177-3AD203B41FA5}">
                      <a16:colId xmlns:a16="http://schemas.microsoft.com/office/drawing/2014/main" val="1866861221"/>
                    </a:ext>
                  </a:extLst>
                </a:gridCol>
                <a:gridCol w="315788">
                  <a:extLst>
                    <a:ext uri="{9D8B030D-6E8A-4147-A177-3AD203B41FA5}">
                      <a16:colId xmlns:a16="http://schemas.microsoft.com/office/drawing/2014/main" val="3797871954"/>
                    </a:ext>
                  </a:extLst>
                </a:gridCol>
                <a:gridCol w="315790">
                  <a:extLst>
                    <a:ext uri="{9D8B030D-6E8A-4147-A177-3AD203B41FA5}">
                      <a16:colId xmlns:a16="http://schemas.microsoft.com/office/drawing/2014/main" val="1824058378"/>
                    </a:ext>
                  </a:extLst>
                </a:gridCol>
                <a:gridCol w="430205">
                  <a:extLst>
                    <a:ext uri="{9D8B030D-6E8A-4147-A177-3AD203B41FA5}">
                      <a16:colId xmlns:a16="http://schemas.microsoft.com/office/drawing/2014/main" val="1614874056"/>
                    </a:ext>
                  </a:extLst>
                </a:gridCol>
                <a:gridCol w="430205">
                  <a:extLst>
                    <a:ext uri="{9D8B030D-6E8A-4147-A177-3AD203B41FA5}">
                      <a16:colId xmlns:a16="http://schemas.microsoft.com/office/drawing/2014/main" val="266554310"/>
                    </a:ext>
                  </a:extLst>
                </a:gridCol>
                <a:gridCol w="430205">
                  <a:extLst>
                    <a:ext uri="{9D8B030D-6E8A-4147-A177-3AD203B41FA5}">
                      <a16:colId xmlns:a16="http://schemas.microsoft.com/office/drawing/2014/main" val="2455005850"/>
                    </a:ext>
                  </a:extLst>
                </a:gridCol>
                <a:gridCol w="430205">
                  <a:extLst>
                    <a:ext uri="{9D8B030D-6E8A-4147-A177-3AD203B41FA5}">
                      <a16:colId xmlns:a16="http://schemas.microsoft.com/office/drawing/2014/main" val="392073753"/>
                    </a:ext>
                  </a:extLst>
                </a:gridCol>
                <a:gridCol w="430205">
                  <a:extLst>
                    <a:ext uri="{9D8B030D-6E8A-4147-A177-3AD203B41FA5}">
                      <a16:colId xmlns:a16="http://schemas.microsoft.com/office/drawing/2014/main" val="1569308413"/>
                    </a:ext>
                  </a:extLst>
                </a:gridCol>
                <a:gridCol w="430205">
                  <a:extLst>
                    <a:ext uri="{9D8B030D-6E8A-4147-A177-3AD203B41FA5}">
                      <a16:colId xmlns:a16="http://schemas.microsoft.com/office/drawing/2014/main" val="378706207"/>
                    </a:ext>
                  </a:extLst>
                </a:gridCol>
                <a:gridCol w="430205">
                  <a:extLst>
                    <a:ext uri="{9D8B030D-6E8A-4147-A177-3AD203B41FA5}">
                      <a16:colId xmlns:a16="http://schemas.microsoft.com/office/drawing/2014/main" val="485168761"/>
                    </a:ext>
                  </a:extLst>
                </a:gridCol>
              </a:tblGrid>
              <a:tr h="34233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Actividad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Inicio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880513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Diseño de la planta 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26/01/2021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2/03/2021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076811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Modelo matematico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26/01/2021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2/03/2021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11250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Montaje de la planta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2/03/2021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6/04/2021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21868"/>
                  </a:ext>
                </a:extLst>
              </a:tr>
              <a:tr h="61083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Identificacion del modelo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6/04/2021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4/05/2021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972795"/>
                  </a:ext>
                </a:extLst>
              </a:tr>
              <a:tr h="61083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Diseño del controlador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4/05/2021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25/05/2021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784182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Analisis restantes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25/05/2021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7/06/2021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55" marR="15255" marT="15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28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13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5E060-91E0-4FBB-92A7-974DFD04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Calidad y confiabilidad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B34AD8-65A8-48F1-8700-C956361D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3" y="1586968"/>
            <a:ext cx="4963233" cy="43820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2BDE4B-E21B-48F7-90B4-AA392F6AA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458" y="1503183"/>
            <a:ext cx="6412319" cy="45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1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CEAD-038E-425C-B88C-085D086C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 de análisis preliminar de mercado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75E506-F8EE-48BE-A68C-CFBF9AB0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2" y="2120767"/>
            <a:ext cx="5766858" cy="31527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87E601-C4DD-4EAD-9D94-BC13E853A540}"/>
              </a:ext>
            </a:extLst>
          </p:cNvPr>
          <p:cNvSpPr txBox="1"/>
          <p:nvPr/>
        </p:nvSpPr>
        <p:spPr>
          <a:xfrm>
            <a:off x="898348" y="1771311"/>
            <a:ext cx="395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CEI06 </a:t>
            </a:r>
            <a:r>
              <a:rPr lang="es-CO" b="1" dirty="0" err="1"/>
              <a:t>ball</a:t>
            </a:r>
            <a:r>
              <a:rPr lang="es-CO" b="1" dirty="0"/>
              <a:t> and </a:t>
            </a:r>
            <a:r>
              <a:rPr lang="es-CO" b="1" dirty="0" err="1"/>
              <a:t>beam</a:t>
            </a:r>
            <a:r>
              <a:rPr lang="es-CO" b="1" dirty="0"/>
              <a:t>-  </a:t>
            </a:r>
            <a:r>
              <a:rPr lang="es-CO" b="1" dirty="0" err="1"/>
              <a:t>tecquipment</a:t>
            </a:r>
            <a:endParaRPr lang="es-CO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AFD07C-E9F5-45CB-A9E8-88F8EACE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68" y="2366205"/>
            <a:ext cx="4899378" cy="266189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73289E9-435B-4837-B1D5-6C82B74D7DDB}"/>
              </a:ext>
            </a:extLst>
          </p:cNvPr>
          <p:cNvSpPr txBox="1"/>
          <p:nvPr/>
        </p:nvSpPr>
        <p:spPr>
          <a:xfrm>
            <a:off x="6333066" y="1813266"/>
            <a:ext cx="329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Ball and </a:t>
            </a:r>
            <a:r>
              <a:rPr lang="es-CO" b="1" dirty="0" err="1"/>
              <a:t>beam</a:t>
            </a:r>
            <a:r>
              <a:rPr lang="es-CO" b="1" dirty="0"/>
              <a:t>- </a:t>
            </a:r>
            <a:r>
              <a:rPr lang="es-CO" b="1" dirty="0" err="1"/>
              <a:t>quanser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13399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35000-5B1C-443A-B2D8-118ABA4C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Análisis de impacto social y ambiental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ACA679-0ADA-44B6-B8D9-14E3B0BB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7" y="1690688"/>
            <a:ext cx="5446713" cy="35147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CDF835E-85CC-461E-B371-FD505CDE318F}"/>
              </a:ext>
            </a:extLst>
          </p:cNvPr>
          <p:cNvSpPr txBox="1"/>
          <p:nvPr/>
        </p:nvSpPr>
        <p:spPr>
          <a:xfrm>
            <a:off x="1648177" y="5407378"/>
            <a:ext cx="290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Aporte a la educación </a:t>
            </a:r>
            <a:r>
              <a:rPr lang="es-CO" dirty="0" err="1"/>
              <a:t>steam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9681647-E368-409C-B5B2-85BEB446B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398" y="2185283"/>
            <a:ext cx="3378376" cy="23995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1096A0B-DA5B-401D-A3F7-FFD3CBB689B2}"/>
              </a:ext>
            </a:extLst>
          </p:cNvPr>
          <p:cNvSpPr txBox="1"/>
          <p:nvPr/>
        </p:nvSpPr>
        <p:spPr>
          <a:xfrm>
            <a:off x="6934200" y="5139346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Elección adecuada de materiales para sostenibilidad ambiental</a:t>
            </a:r>
          </a:p>
        </p:txBody>
      </p:sp>
    </p:spTree>
    <p:extLst>
      <p:ext uri="{BB962C8B-B14F-4D97-AF65-F5344CB8AC3E}">
        <p14:creationId xmlns:p14="http://schemas.microsoft.com/office/powerpoint/2010/main" val="329759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0C984-E88E-41A7-BE33-157FC6CD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Análisis económico y financiero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32A3DA7-5948-47E8-AE26-2803A1EA2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266486"/>
              </p:ext>
            </p:extLst>
          </p:nvPr>
        </p:nvGraphicFramePr>
        <p:xfrm>
          <a:off x="1456266" y="1690688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544335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1587641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CO" dirty="0"/>
                        <a:t>Materiales usados en el proyecto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54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Arduino Uno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$ 30.000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68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Servomotor mg945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$ 40.000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2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Sensor ultrasónico HC-SR04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$ 10.000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3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err="1"/>
                        <a:t>Mini-protoboard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$ 5.000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2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Pilas recargables- con cargador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$ 30.000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62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Madera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$ 20.000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01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Bola de ping </a:t>
                      </a:r>
                      <a:r>
                        <a:rPr lang="es-CO" dirty="0" err="1"/>
                        <a:t>pong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$ 2.000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50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 $ 137.000 </a:t>
                      </a:r>
                      <a:r>
                        <a:rPr lang="es-CO" dirty="0">
                          <a:sym typeface="Wingdings" panose="05000000000000000000" pitchFamily="2" charset="2"/>
                        </a:rPr>
                        <a:t> 38 USD</a:t>
                      </a:r>
                      <a:endParaRPr lang="es-CO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89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13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4000E-418A-4332-BB9D-FB90750B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Tabla de contenidos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F7C628-AACB-4F61-9EA3-89A27664C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s-CO" sz="1800" dirty="0"/>
              <a:t>Esquema electrónico del proyecto</a:t>
            </a:r>
          </a:p>
          <a:p>
            <a:pPr marL="342900" indent="-342900">
              <a:buAutoNum type="arabicParenR"/>
            </a:pPr>
            <a:r>
              <a:rPr lang="es-CO" sz="1800" dirty="0"/>
              <a:t>Identificación del modelo matemático de la planta</a:t>
            </a:r>
          </a:p>
          <a:p>
            <a:pPr marL="342900" indent="-342900">
              <a:buAutoNum type="arabicParenR"/>
            </a:pPr>
            <a:r>
              <a:rPr lang="es-CO" sz="1800" dirty="0"/>
              <a:t>Diseño del controlador</a:t>
            </a:r>
          </a:p>
          <a:p>
            <a:pPr marL="342900" indent="-342900">
              <a:buAutoNum type="arabicParenR"/>
            </a:pPr>
            <a:r>
              <a:rPr lang="es-CO" sz="1800" dirty="0"/>
              <a:t>Implementación del controlador y resultados</a:t>
            </a:r>
          </a:p>
          <a:p>
            <a:pPr marL="342900" indent="-342900">
              <a:buAutoNum type="arabicParenR"/>
            </a:pPr>
            <a:r>
              <a:rPr lang="es-CO" sz="1800" dirty="0"/>
              <a:t>Resultados  de gestión de proyectos</a:t>
            </a:r>
          </a:p>
          <a:p>
            <a:pPr marL="342900" indent="-342900">
              <a:buAutoNum type="arabicParenR"/>
            </a:pPr>
            <a:r>
              <a:rPr lang="es-CO" sz="1800" dirty="0"/>
              <a:t>Resultados de calidad y confiabilidad</a:t>
            </a:r>
          </a:p>
          <a:p>
            <a:pPr marL="342900" indent="-342900">
              <a:buAutoNum type="arabicParenR"/>
            </a:pPr>
            <a:r>
              <a:rPr lang="es-CO" sz="1800" dirty="0"/>
              <a:t>Resultados del análisis preliminar de mercado</a:t>
            </a:r>
          </a:p>
          <a:p>
            <a:pPr marL="342900" indent="-342900">
              <a:buAutoNum type="arabicParenR"/>
            </a:pPr>
            <a:r>
              <a:rPr lang="es-CO" sz="1800" dirty="0"/>
              <a:t>Resultados del análisis preliminar de impacto social y ambiental</a:t>
            </a:r>
          </a:p>
          <a:p>
            <a:pPr marL="342900" indent="-342900">
              <a:buAutoNum type="arabicParenR"/>
            </a:pPr>
            <a:r>
              <a:rPr lang="es-CO" sz="1800" dirty="0"/>
              <a:t>Resultados del análisis preliminar económico y financiero</a:t>
            </a:r>
          </a:p>
        </p:txBody>
      </p:sp>
    </p:spTree>
    <p:extLst>
      <p:ext uri="{BB962C8B-B14F-4D97-AF65-F5344CB8AC3E}">
        <p14:creationId xmlns:p14="http://schemas.microsoft.com/office/powerpoint/2010/main" val="148664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02CBF-4610-42A0-BEDC-616E9DFB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79" y="249237"/>
            <a:ext cx="10515600" cy="1325563"/>
          </a:xfrm>
        </p:spPr>
        <p:txBody>
          <a:bodyPr/>
          <a:lstStyle/>
          <a:p>
            <a:r>
              <a:rPr lang="es-CO" dirty="0"/>
              <a:t>Esquema electrónico del proyecto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C19987A-9DA1-41D2-871A-CABE4729F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6312"/>
              </p:ext>
            </p:extLst>
          </p:nvPr>
        </p:nvGraphicFramePr>
        <p:xfrm>
          <a:off x="7540977" y="1804529"/>
          <a:ext cx="412044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0445">
                  <a:extLst>
                    <a:ext uri="{9D8B030D-6E8A-4147-A177-3AD203B41FA5}">
                      <a16:colId xmlns:a16="http://schemas.microsoft.com/office/drawing/2014/main" val="1582700016"/>
                    </a:ext>
                  </a:extLst>
                </a:gridCol>
              </a:tblGrid>
              <a:tr h="410351">
                <a:tc>
                  <a:txBody>
                    <a:bodyPr/>
                    <a:lstStyle/>
                    <a:p>
                      <a:r>
                        <a:rPr lang="es-CO" dirty="0"/>
                        <a:t>Tabla de elementos electrónicos del proyecto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6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Arduino 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31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Sensor ultrasónico </a:t>
                      </a:r>
                      <a:r>
                        <a:rPr lang="es-CO" dirty="0">
                          <a:sym typeface="Wingdings" panose="05000000000000000000" pitchFamily="2" charset="2"/>
                        </a:rPr>
                        <a:t> HC-SR04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075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Servomotor </a:t>
                      </a:r>
                      <a:r>
                        <a:rPr lang="es-CO" dirty="0">
                          <a:sym typeface="Wingdings" panose="05000000000000000000" pitchFamily="2" charset="2"/>
                        </a:rPr>
                        <a:t> MG945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9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4 Baterías recargables de 1.5V  cada una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0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Jumpers para conexión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2810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2E471559-8694-4A67-B690-48AA5BAA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79" y="1286474"/>
            <a:ext cx="64293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9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A59E9-919A-4183-B17D-A2927CE2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00" y="135912"/>
            <a:ext cx="10515600" cy="1325563"/>
          </a:xfrm>
        </p:spPr>
        <p:txBody>
          <a:bodyPr/>
          <a:lstStyle/>
          <a:p>
            <a:r>
              <a:rPr lang="es-CO" dirty="0"/>
              <a:t>Identificación- Modelo teórico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7F8E47B-EDCA-420F-BF2F-4C0FC94146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900" y="4696177"/>
                <a:ext cx="3180644" cy="1603375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0.672</m:t>
                          </m:r>
                        </m:num>
                        <m:den>
                          <m:sSup>
                            <m:s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7F8E47B-EDCA-420F-BF2F-4C0FC94146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900" y="4696177"/>
                <a:ext cx="3180644" cy="16033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4A494D80-BF90-4FCC-999E-13CF763C072D}"/>
              </a:ext>
            </a:extLst>
          </p:cNvPr>
          <p:cNvSpPr txBox="1"/>
          <p:nvPr/>
        </p:nvSpPr>
        <p:spPr>
          <a:xfrm>
            <a:off x="6355644" y="1470757"/>
            <a:ext cx="339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Respuesta a lazo abierto: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B9DD501C-14B6-4F3A-B2C2-60DAB216C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2" y="1934803"/>
            <a:ext cx="4128911" cy="1502823"/>
          </a:xfrm>
          <a:prstGeom prst="rect">
            <a:avLst/>
          </a:prstGeom>
        </p:spPr>
      </p:pic>
      <p:pic>
        <p:nvPicPr>
          <p:cNvPr id="8" name="Imagen 7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B7639790-349E-4C0F-8616-5741D8E62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56" y="3747911"/>
            <a:ext cx="5144911" cy="285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81FE923-66C2-46AB-93FC-826BAB5EF738}"/>
                  </a:ext>
                </a:extLst>
              </p:cNvPr>
              <p:cNvSpPr txBox="1"/>
              <p:nvPr/>
            </p:nvSpPr>
            <p:spPr>
              <a:xfrm>
                <a:off x="928580" y="3364249"/>
                <a:ext cx="3227935" cy="1125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CO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𝑚𝑔𝑑</m:t>
                          </m:r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CO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CO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20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s-CO" sz="2000" b="0" i="1" smtClean="0">
                                          <a:latin typeface="Cambria Math" panose="02040503050406030204" pitchFamily="18" charset="0"/>
                                        </a:rPr>
                                        <m:t>𝑏𝑜𝑙𝑎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s-CO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O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O" sz="2000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81FE923-66C2-46AB-93FC-826BAB5E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80" y="3364249"/>
                <a:ext cx="3227935" cy="11256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8194B9D8-291B-49CF-B664-A493521F7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84" y="1356960"/>
            <a:ext cx="3717316" cy="18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2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BBEC9-D21A-47B4-8821-48A917C1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Identificación- a partir de los datos:</a:t>
            </a:r>
          </a:p>
        </p:txBody>
      </p:sp>
      <p:pic>
        <p:nvPicPr>
          <p:cNvPr id="11" name="Imagen 10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85BDC1BF-B6B9-4359-A266-9DC85BA24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10" y="1769710"/>
            <a:ext cx="5467349" cy="410051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487809E-10FA-4EF4-AE70-896E6480C5A2}"/>
              </a:ext>
            </a:extLst>
          </p:cNvPr>
          <p:cNvSpPr txBox="1"/>
          <p:nvPr/>
        </p:nvSpPr>
        <p:spPr>
          <a:xfrm>
            <a:off x="838200" y="1506022"/>
            <a:ext cx="171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Entrada y salida</a:t>
            </a:r>
          </a:p>
        </p:txBody>
      </p:sp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AA09516-0100-420E-B69D-5A65C71F3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59" y="1869722"/>
            <a:ext cx="5334000" cy="40005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AE42E77-A7DF-45DC-AA8D-7AAC5AE11D35}"/>
              </a:ext>
            </a:extLst>
          </p:cNvPr>
          <p:cNvSpPr txBox="1"/>
          <p:nvPr/>
        </p:nvSpPr>
        <p:spPr>
          <a:xfrm>
            <a:off x="6305549" y="1500390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x(t) estimada</a:t>
            </a:r>
          </a:p>
        </p:txBody>
      </p:sp>
    </p:spTree>
    <p:extLst>
      <p:ext uri="{BB962C8B-B14F-4D97-AF65-F5344CB8AC3E}">
        <p14:creationId xmlns:p14="http://schemas.microsoft.com/office/powerpoint/2010/main" val="87199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F3059-E810-4178-93EC-3103B0274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Identificación -  a partir de los datos: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AA99697-268D-49FB-9B7C-53BF220E13DC}"/>
                  </a:ext>
                </a:extLst>
              </p:cNvPr>
              <p:cNvSpPr txBox="1"/>
              <p:nvPr/>
            </p:nvSpPr>
            <p:spPr>
              <a:xfrm>
                <a:off x="959554" y="1710444"/>
                <a:ext cx="9561690" cy="4659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O" sz="2400" dirty="0"/>
                  <a:t>	</a:t>
                </a:r>
                <a14:m>
                  <m:oMath xmlns:m="http://schemas.openxmlformats.org/officeDocument/2006/math"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=3.045⋅</m:t>
                    </m:r>
                    <m:sSup>
                      <m:sSup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sz="2400" dirty="0"/>
                  <a:t> </a:t>
                </a:r>
                <a:r>
                  <a:rPr lang="es-CO" sz="2400" dirty="0">
                    <a:sym typeface="Wingdings" panose="05000000000000000000" pitchFamily="2" charset="2"/>
                  </a:rPr>
                  <a:t>,  </a:t>
                </a:r>
                <a14:m>
                  <m:oMath xmlns:m="http://schemas.openxmlformats.org/officeDocument/2006/math">
                    <m:r>
                      <a:rPr lang="es-CO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115−125</m:t>
                        </m:r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</m:d>
                  </m:oMath>
                </a14:m>
                <a:endParaRPr lang="es-CO" sz="2400" dirty="0"/>
              </a:p>
              <a:p>
                <a:r>
                  <a:rPr lang="es-CO" sz="2400" dirty="0"/>
                  <a:t>	</a:t>
                </a:r>
              </a:p>
              <a:p>
                <a:r>
                  <a:rPr lang="es-CO" sz="2400" dirty="0"/>
                  <a:t>	En el dominio de Laplace:</a:t>
                </a:r>
              </a:p>
              <a:p>
                <a:endParaRPr lang="es-CO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s-CO" sz="2400" b="0" dirty="0"/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3.045⋅2!</m:t>
                        </m:r>
                      </m:num>
                      <m:den>
                        <m:sSup>
                          <m:sSup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sz="2400" dirty="0"/>
                  <a:t> </a:t>
                </a:r>
                <a:r>
                  <a:rPr lang="es-CO" sz="2400" dirty="0">
                    <a:sym typeface="Wingdings" panose="05000000000000000000" pitchFamily="2" charset="2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Α</m:t>
                    </m:r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115−125</m:t>
                        </m:r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𝑈</m:t>
                    </m:r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s-CO" dirty="0"/>
              </a:p>
              <a:p>
                <a:pPr lvl="2"/>
                <a:endParaRPr lang="es-CO" dirty="0"/>
              </a:p>
              <a:p>
                <a:pPr lvl="2"/>
                <a:r>
                  <a:rPr lang="es-CO" sz="2400" b="0" dirty="0"/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6.09</m:t>
                        </m:r>
                      </m:num>
                      <m:den>
                        <m:sSup>
                          <m:sSup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sz="2400" dirty="0"/>
                  <a:t> </a:t>
                </a:r>
                <a:r>
                  <a:rPr lang="es-CO" sz="2400" dirty="0">
                    <a:sym typeface="Wingdings" panose="05000000000000000000" pitchFamily="2" charset="2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Α</m:t>
                    </m:r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den>
                    </m:f>
                  </m:oMath>
                </a14:m>
                <a:endParaRPr lang="es-CO" dirty="0"/>
              </a:p>
              <a:p>
                <a:pPr lvl="2"/>
                <a:endParaRPr lang="es-CO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s-CO" sz="2400" dirty="0"/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s-CO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CO" sz="2400" b="0" i="0" smtClean="0">
                                <a:latin typeface="Cambria Math" panose="02040503050406030204" pitchFamily="18" charset="0"/>
                              </a:rPr>
                              <m:t>6.09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C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CO" sz="2400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p>
                                <m:r>
                                  <a:rPr lang="es-CO" sz="2400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den>
                    </m:f>
                  </m:oMath>
                </a14:m>
                <a:r>
                  <a:rPr lang="es-CO" dirty="0"/>
                  <a:t>   </a:t>
                </a:r>
                <a:r>
                  <a:rPr lang="es-CO" dirty="0">
                    <a:sym typeface="Wingdings" panose="05000000000000000000" pitchFamily="2" charset="2"/>
                  </a:rPr>
                  <a:t>    </a:t>
                </a:r>
                <a14:m>
                  <m:oMath xmlns:m="http://schemas.openxmlformats.org/officeDocument/2006/math">
                    <m:r>
                      <a:rPr lang="es-CO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𝐺</m:t>
                    </m:r>
                    <m:d>
                      <m:dPr>
                        <m:ctrlP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</m:d>
                    <m:r>
                      <a:rPr lang="es-CO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0.609</m:t>
                        </m:r>
                      </m:num>
                      <m:den>
                        <m:sSup>
                          <m:sSup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p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AA99697-268D-49FB-9B7C-53BF220E1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54" y="1710444"/>
                <a:ext cx="9561690" cy="4659352"/>
              </a:xfrm>
              <a:prstGeom prst="rect">
                <a:avLst/>
              </a:prstGeom>
              <a:blipFill>
                <a:blip r:embed="rId2"/>
                <a:stretch>
                  <a:fillRect t="-104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38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984DC-F81B-4010-A5D3-8C85B3E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54"/>
            <a:ext cx="10515600" cy="1325563"/>
          </a:xfrm>
        </p:spPr>
        <p:txBody>
          <a:bodyPr/>
          <a:lstStyle/>
          <a:p>
            <a:r>
              <a:rPr lang="es-CO" dirty="0"/>
              <a:t>Diseño de controlador PID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5CCC25-7475-48BC-9429-520EB7022405}"/>
              </a:ext>
            </a:extLst>
          </p:cNvPr>
          <p:cNvSpPr txBox="1"/>
          <p:nvPr/>
        </p:nvSpPr>
        <p:spPr>
          <a:xfrm>
            <a:off x="838200" y="1380980"/>
            <a:ext cx="651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función de transferencia de lazo cerrado corresponde 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2A0AF1-1162-4131-A88A-BB663F268D12}"/>
                  </a:ext>
                </a:extLst>
              </p:cNvPr>
              <p:cNvSpPr txBox="1"/>
              <p:nvPr/>
            </p:nvSpPr>
            <p:spPr>
              <a:xfrm>
                <a:off x="838200" y="2034572"/>
                <a:ext cx="5555367" cy="654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−0.672</m:t>
                          </m:r>
                          <m:d>
                            <m:d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−0.672⋅</m:t>
                          </m:r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−0.672⋅</m:t>
                          </m:r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−0.672⋅</m:t>
                          </m:r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2A0AF1-1162-4131-A88A-BB663F268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34572"/>
                <a:ext cx="5555367" cy="6543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F104661B-90D1-4B30-8A20-64C36D14132A}"/>
              </a:ext>
            </a:extLst>
          </p:cNvPr>
          <p:cNvSpPr txBox="1"/>
          <p:nvPr/>
        </p:nvSpPr>
        <p:spPr>
          <a:xfrm>
            <a:off x="764101" y="2901977"/>
            <a:ext cx="6644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buscaron  </a:t>
            </a:r>
            <a:r>
              <a:rPr lang="es-CO" dirty="0" err="1"/>
              <a:t>Kp</a:t>
            </a:r>
            <a:r>
              <a:rPr lang="es-CO" dirty="0"/>
              <a:t>, </a:t>
            </a:r>
            <a:r>
              <a:rPr lang="es-CO" dirty="0" err="1"/>
              <a:t>Kd</a:t>
            </a:r>
            <a:r>
              <a:rPr lang="es-CO" dirty="0"/>
              <a:t>, Ki tales que la función a lazo cerrado sea estable.</a:t>
            </a:r>
          </a:p>
          <a:p>
            <a:r>
              <a:rPr lang="es-CO" dirty="0"/>
              <a:t>Para esto se buscaron los parámetros que situaran los 3 polos de la función en -1: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CF89956-8739-4B6E-B4EB-9807B94A998A}"/>
                  </a:ext>
                </a:extLst>
              </p:cNvPr>
              <p:cNvSpPr txBox="1"/>
              <p:nvPr/>
            </p:nvSpPr>
            <p:spPr>
              <a:xfrm>
                <a:off x="838200" y="3991678"/>
                <a:ext cx="5842049" cy="540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 −0.672⋅</m:t>
                      </m:r>
                      <m:sSub>
                        <m:sSub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−0.672⋅</m:t>
                      </m:r>
                      <m:sSub>
                        <m:sSub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 −0.672⋅</m:t>
                      </m:r>
                      <m:sSub>
                        <m:sSub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 −0.672⋅</m:t>
                      </m:r>
                      <m:sSub>
                        <m:sSub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−0.672⋅</m:t>
                      </m:r>
                      <m:sSub>
                        <m:sSub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 −0.672⋅</m:t>
                      </m:r>
                      <m:sSub>
                        <m:sSub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CF89956-8739-4B6E-B4EB-9807B94A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91678"/>
                <a:ext cx="5842049" cy="540276"/>
              </a:xfrm>
              <a:prstGeom prst="rect">
                <a:avLst/>
              </a:prstGeom>
              <a:blipFill>
                <a:blip r:embed="rId3"/>
                <a:stretch>
                  <a:fillRect l="-104" r="-209" b="-1022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75AC0AAF-F566-4683-8BC0-BBEBCB63A7C8}"/>
              </a:ext>
            </a:extLst>
          </p:cNvPr>
          <p:cNvSpPr txBox="1"/>
          <p:nvPr/>
        </p:nvSpPr>
        <p:spPr>
          <a:xfrm>
            <a:off x="764101" y="4735103"/>
            <a:ext cx="261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Por comparación se tiene: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80DC4A9-F9BF-415B-9336-A068DE972BFF}"/>
                  </a:ext>
                </a:extLst>
              </p:cNvPr>
              <p:cNvSpPr txBox="1"/>
              <p:nvPr/>
            </p:nvSpPr>
            <p:spPr>
              <a:xfrm>
                <a:off x="1995009" y="5454948"/>
                <a:ext cx="3528430" cy="1129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−0.672⋅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s-CO" b="0" dirty="0"/>
                  <a:t> </a:t>
                </a:r>
                <a:r>
                  <a:rPr lang="es-CO" b="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−4.46</m:t>
                    </m:r>
                  </m:oMath>
                </a14:m>
                <a:endParaRPr lang="es-CO" b="0" dirty="0"/>
              </a:p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−0.672⋅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=3  </m:t>
                    </m:r>
                  </m:oMath>
                </a14:m>
                <a:r>
                  <a:rPr lang="es-CO" b="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−4.46</m:t>
                    </m:r>
                  </m:oMath>
                </a14:m>
                <a:endParaRPr lang="es-CO" b="0" dirty="0"/>
              </a:p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−0.672⋅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=1  </m:t>
                    </m:r>
                  </m:oMath>
                </a14:m>
                <a:r>
                  <a:rPr lang="es-CO" b="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0" smtClean="0">
                        <a:latin typeface="Cambria Math" panose="02040503050406030204" pitchFamily="18" charset="0"/>
                      </a:rPr>
                      <m:t>−1.48</m:t>
                    </m:r>
                  </m:oMath>
                </a14:m>
                <a:endParaRPr lang="es-CO" b="0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80DC4A9-F9BF-415B-9336-A068DE972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009" y="5454948"/>
                <a:ext cx="3528430" cy="1129412"/>
              </a:xfrm>
              <a:prstGeom prst="rect">
                <a:avLst/>
              </a:prstGeom>
              <a:blipFill>
                <a:blip r:embed="rId4"/>
                <a:stretch>
                  <a:fillRect l="-1036" t="-756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93AC5E2D-BB20-4132-AADC-6393B168D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22" y="1130327"/>
            <a:ext cx="4921955" cy="1771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339E849-45EA-4EDC-B92F-8DD78F4D540B}"/>
                  </a:ext>
                </a:extLst>
              </p:cNvPr>
              <p:cNvSpPr txBox="1"/>
              <p:nvPr/>
            </p:nvSpPr>
            <p:spPr>
              <a:xfrm>
                <a:off x="8256118" y="3279670"/>
                <a:ext cx="2295052" cy="621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339E849-45EA-4EDC-B92F-8DD78F4D5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18" y="3279670"/>
                <a:ext cx="2295052" cy="6218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0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3A409-B114-4A66-AB6E-FBB68A50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Implementación del controlador - simulación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3AA99AC8-CF25-4639-B4F8-683CF9A3D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4" y="2130954"/>
            <a:ext cx="5960534" cy="3468334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072D356-45CE-46FD-B084-1019A187A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89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6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FD514-DAB2-4712-A556-8FCCE49C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78" y="1587"/>
            <a:ext cx="10515600" cy="1325563"/>
          </a:xfrm>
        </p:spPr>
        <p:txBody>
          <a:bodyPr/>
          <a:lstStyle/>
          <a:p>
            <a:r>
              <a:rPr lang="es-CO" dirty="0"/>
              <a:t>Implementación del controlador – En planta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128E20-00D8-434A-83E4-2D9B6EC83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88" y="1044928"/>
            <a:ext cx="4996079" cy="27142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75FA3F-EAA8-4768-A324-FCCECE801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5" y="3815820"/>
            <a:ext cx="4831889" cy="27142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E6047F-5536-406D-A96F-7BB8221F9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4" y="3815820"/>
            <a:ext cx="5048953" cy="2714272"/>
          </a:xfrm>
          <a:prstGeom prst="rect">
            <a:avLst/>
          </a:prstGeom>
        </p:spPr>
      </p:pic>
      <p:pic>
        <p:nvPicPr>
          <p:cNvPr id="10" name="WhatsApp Video 2021-06-05 at 6.03.04 PM">
            <a:hlinkClick r:id="" action="ppaction://media"/>
            <a:extLst>
              <a:ext uri="{FF2B5EF4-FFF2-40B4-BE49-F238E27FC236}">
                <a16:creationId xmlns:a16="http://schemas.microsoft.com/office/drawing/2014/main" id="{C8A42EB0-AB47-42C9-9365-A19E756650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243" y="1146528"/>
            <a:ext cx="4564944" cy="22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575</Words>
  <Application>Microsoft Office PowerPoint</Application>
  <PresentationFormat>Panorámica</PresentationFormat>
  <Paragraphs>211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Tema de Office</vt:lpstr>
      <vt:lpstr>Proyecto bola-balanza Taller de control-IELE3330</vt:lpstr>
      <vt:lpstr>Tabla de contenidos</vt:lpstr>
      <vt:lpstr>Esquema electrónico del proyecto</vt:lpstr>
      <vt:lpstr>Identificación- Modelo teórico</vt:lpstr>
      <vt:lpstr>Identificación- a partir de los datos:</vt:lpstr>
      <vt:lpstr>Identificación -  a partir de los datos:</vt:lpstr>
      <vt:lpstr>Diseño de controlador PID</vt:lpstr>
      <vt:lpstr>Implementación del controlador - simulación</vt:lpstr>
      <vt:lpstr>Implementación del controlador – En planta</vt:lpstr>
      <vt:lpstr>Resultado gestión de proyectos</vt:lpstr>
      <vt:lpstr>Calidad y confiabilidad</vt:lpstr>
      <vt:lpstr>Resultados de análisis preliminar de mercado</vt:lpstr>
      <vt:lpstr>Análisis de impacto social y ambiental</vt:lpstr>
      <vt:lpstr>Análisis económico y financiero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bola-balanza Taller de control-IELE3330</dc:title>
  <dc:creator>victor santiago montaño diaz</dc:creator>
  <cp:lastModifiedBy>victor santiago montaño diaz</cp:lastModifiedBy>
  <cp:revision>27</cp:revision>
  <dcterms:created xsi:type="dcterms:W3CDTF">2021-06-05T21:05:30Z</dcterms:created>
  <dcterms:modified xsi:type="dcterms:W3CDTF">2021-06-08T02:03:01Z</dcterms:modified>
</cp:coreProperties>
</file>